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77" r:id="rId2"/>
    <p:sldId id="281" r:id="rId3"/>
    <p:sldId id="278" r:id="rId4"/>
    <p:sldId id="279" r:id="rId5"/>
    <p:sldId id="280" r:id="rId6"/>
  </p:sldIdLst>
  <p:sldSz cx="9144000" cy="6858000" type="screen4x3"/>
  <p:notesSz cx="6797675" cy="9926638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notesView">
  <p:normalViewPr>
    <p:restoredLeft sz="15620"/>
    <p:restoredTop sz="72750" autoAdjust="0"/>
  </p:normalViewPr>
  <p:slideViewPr>
    <p:cSldViewPr>
      <p:cViewPr varScale="1">
        <p:scale>
          <a:sx n="83" d="100"/>
          <a:sy n="83" d="100"/>
        </p:scale>
        <p:origin x="-77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79" d="100"/>
          <a:sy n="79" d="100"/>
        </p:scale>
        <p:origin x="-2094" y="-84"/>
      </p:cViewPr>
      <p:guideLst>
        <p:guide orient="horz" pos="3127"/>
        <p:guide pos="2141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E19BB405-A7E0-4A39-9793-0048D8EAE1AF}" type="datetimeFigureOut">
              <a:rPr lang="en-US"/>
              <a:pPr>
                <a:defRPr/>
              </a:pPr>
              <a:t>16/03/2011</a:t>
            </a:fld>
            <a:endParaRPr lang="en-US"/>
          </a:p>
        </p:txBody>
      </p:sp>
      <p:sp>
        <p:nvSpPr>
          <p:cNvPr id="13316" name="Rectangle 4"/>
          <p:cNvSpPr>
            <a:spLocks noGrp="1" noRot="1" noChangeArrowheads="1" noTextEdit="1"/>
          </p:cNvSpPr>
          <p:nvPr>
            <p:ph type="sldImg" idx="2"/>
          </p:nvPr>
        </p:nvSpPr>
        <p:spPr bwMode="auto">
          <a:xfrm>
            <a:off x="915988" y="744538"/>
            <a:ext cx="4965700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FEB3A902-F1DF-42D4-B81F-255992283F9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nssc.org/web1/programmes/rcs/cca_undaf_training_material/teamrcs/show.asp" TargetMode="External"/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Relationship Id="rId6" Type="http://schemas.openxmlformats.org/officeDocument/2006/relationships/hyperlink" Target="http://hrbaportal.org/?page_id=212" TargetMode="External"/><Relationship Id="rId5" Type="http://schemas.openxmlformats.org/officeDocument/2006/relationships/hyperlink" Target="http://www.unssc.org/lk/multilanguage" TargetMode="External"/><Relationship Id="rId4" Type="http://schemas.openxmlformats.org/officeDocument/2006/relationships/hyperlink" Target="http://www.unssc.org/web1/programmes/rcs/cca_undaf_training_material/UNDAF/files" TargetMode="Externa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15988" y="744538"/>
            <a:ext cx="4964112" cy="3722687"/>
          </a:xfrm>
          <a:ln/>
        </p:spPr>
      </p:sp>
      <p:sp>
        <p:nvSpPr>
          <p:cNvPr id="15362" name="Rectangle 3"/>
          <p:cNvSpPr>
            <a:spLocks noGrp="1"/>
          </p:cNvSpPr>
          <p:nvPr>
            <p:ph type="body" idx="1"/>
          </p:nvPr>
        </p:nvSpPr>
        <p:spPr>
          <a:xfrm>
            <a:off x="906463" y="4714875"/>
            <a:ext cx="4984750" cy="4467225"/>
          </a:xfrm>
          <a:noFill/>
          <a:ln/>
        </p:spPr>
        <p:txBody>
          <a:bodyPr/>
          <a:lstStyle/>
          <a:p>
            <a:r>
              <a:rPr lang="en-US" b="1" smtClean="0"/>
              <a:t>Expected Results</a:t>
            </a:r>
            <a:endParaRPr lang="en-CA" smtClean="0"/>
          </a:p>
          <a:p>
            <a:r>
              <a:rPr lang="en-US" smtClean="0"/>
              <a:t>Participants have access to information and support services</a:t>
            </a:r>
            <a:endParaRPr lang="en-CA" smtClean="0"/>
          </a:p>
          <a:p>
            <a:r>
              <a:rPr lang="en-US" smtClean="0"/>
              <a:t>Participants have reflected on how best to use available services for their next steps</a:t>
            </a:r>
            <a:endParaRPr lang="en-CA" smtClean="0"/>
          </a:p>
          <a:p>
            <a:r>
              <a:rPr lang="en-US" b="1" smtClean="0"/>
              <a:t> </a:t>
            </a:r>
            <a:endParaRPr lang="en-CA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15988" y="744538"/>
            <a:ext cx="4964112" cy="3722687"/>
          </a:xfrm>
          <a:ln/>
        </p:spPr>
      </p:sp>
      <p:sp>
        <p:nvSpPr>
          <p:cNvPr id="18434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CA" smtClean="0">
                <a:solidFill>
                  <a:srgbClr val="595959"/>
                </a:solidFill>
                <a:hlinkClick r:id="rId3"/>
              </a:rPr>
              <a:t>Learning materials </a:t>
            </a:r>
            <a:r>
              <a:rPr lang="en-CA" smtClean="0">
                <a:solidFill>
                  <a:srgbClr val="595959"/>
                </a:solidFill>
              </a:rPr>
              <a:t>: </a:t>
            </a:r>
            <a:r>
              <a:rPr lang="en-CA" smtClean="0"/>
              <a:t>http://www.unssc.org/web1/programmes/rcs/cca_undaf_training_material/teamrcs/show.asp</a:t>
            </a:r>
            <a:endParaRPr lang="en-CA" smtClean="0">
              <a:solidFill>
                <a:srgbClr val="595959"/>
              </a:solidFill>
            </a:endParaRPr>
          </a:p>
          <a:p>
            <a:pPr>
              <a:lnSpc>
                <a:spcPct val="80000"/>
              </a:lnSpc>
            </a:pPr>
            <a:r>
              <a:rPr lang="en-CA" smtClean="0">
                <a:solidFill>
                  <a:srgbClr val="595959"/>
                </a:solidFill>
                <a:hlinkClick r:id="rId4"/>
              </a:rPr>
              <a:t>On-line Results Matrix</a:t>
            </a:r>
            <a:r>
              <a:rPr lang="en-CA" smtClean="0">
                <a:solidFill>
                  <a:srgbClr val="595959"/>
                </a:solidFill>
              </a:rPr>
              <a:t>: </a:t>
            </a:r>
            <a:r>
              <a:rPr lang="en-CA" smtClean="0"/>
              <a:t>http://www.unssc.org/web1/programmes/rcs/cca_undaf_training_material/UNDAF/files/</a:t>
            </a:r>
            <a:endParaRPr lang="en-CA" smtClean="0">
              <a:solidFill>
                <a:srgbClr val="595959"/>
              </a:solidFill>
            </a:endParaRPr>
          </a:p>
          <a:p>
            <a:pPr>
              <a:lnSpc>
                <a:spcPct val="80000"/>
              </a:lnSpc>
            </a:pPr>
            <a:r>
              <a:rPr lang="en-CA" smtClean="0">
                <a:solidFill>
                  <a:srgbClr val="595959"/>
                </a:solidFill>
                <a:hlinkClick r:id="rId5"/>
              </a:rPr>
              <a:t>E-Learning kit on UN Country Programming Processes</a:t>
            </a:r>
            <a:r>
              <a:rPr lang="en-CA" smtClean="0">
                <a:solidFill>
                  <a:srgbClr val="595959"/>
                </a:solidFill>
              </a:rPr>
              <a:t>: </a:t>
            </a:r>
            <a:r>
              <a:rPr lang="en-CA" smtClean="0"/>
              <a:t>http://www.unssc.org/lk/multilanguage/</a:t>
            </a:r>
            <a:endParaRPr lang="en-CA" smtClean="0">
              <a:solidFill>
                <a:srgbClr val="595959"/>
              </a:solidFill>
            </a:endParaRPr>
          </a:p>
          <a:p>
            <a:pPr>
              <a:lnSpc>
                <a:spcPct val="80000"/>
              </a:lnSpc>
            </a:pPr>
            <a:r>
              <a:rPr lang="en-US" smtClean="0">
                <a:solidFill>
                  <a:srgbClr val="595959"/>
                </a:solidFill>
                <a:hlinkClick r:id="rId6"/>
              </a:rPr>
              <a:t>Human Rights Policy Network</a:t>
            </a:r>
            <a:r>
              <a:rPr lang="en-US" smtClean="0"/>
              <a:t> (HuriTALK): </a:t>
            </a:r>
            <a:r>
              <a:rPr lang="en-CA" smtClean="0"/>
              <a:t>http://hrbaportal.org/?page_id=212</a:t>
            </a:r>
          </a:p>
          <a:p>
            <a:endParaRPr lang="en-CA" smtClean="0"/>
          </a:p>
        </p:txBody>
      </p:sp>
      <p:sp>
        <p:nvSpPr>
          <p:cNvPr id="18435" name="Slide Number Placeholder 3"/>
          <p:cNvSpPr txBox="1">
            <a:spLocks noGrp="1"/>
          </p:cNvSpPr>
          <p:nvPr/>
        </p:nvSpPr>
        <p:spPr bwMode="auto">
          <a:xfrm>
            <a:off x="3851275" y="9428163"/>
            <a:ext cx="2946400" cy="49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B1EB7AFF-7B9B-4D59-9069-57E6E9E53DF2}" type="slidenum">
              <a:rPr lang="en-GB" sz="1200">
                <a:latin typeface="Times New Roman" pitchFamily="18" charset="0"/>
              </a:rPr>
              <a:pPr algn="r"/>
              <a:t>3</a:t>
            </a:fld>
            <a:endParaRPr lang="en-GB" sz="120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15988" y="744538"/>
            <a:ext cx="4964112" cy="3722687"/>
          </a:xfrm>
          <a:ln/>
        </p:spPr>
      </p:sp>
      <p:sp>
        <p:nvSpPr>
          <p:cNvPr id="20482" name="Rectangle 3"/>
          <p:cNvSpPr>
            <a:spLocks noGrp="1"/>
          </p:cNvSpPr>
          <p:nvPr>
            <p:ph type="body" idx="1"/>
          </p:nvPr>
        </p:nvSpPr>
        <p:spPr>
          <a:xfrm>
            <a:off x="906463" y="4714875"/>
            <a:ext cx="4984750" cy="4467225"/>
          </a:xfrm>
          <a:noFill/>
          <a:ln/>
        </p:spPr>
        <p:txBody>
          <a:bodyPr/>
          <a:lstStyle/>
          <a:p>
            <a:pPr eaLnBrk="1" hangingPunct="1"/>
            <a:endParaRPr lang="en-CA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A5D00F-D2E6-4097-8EF6-628211EA4EC4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250FB2-2971-403C-837E-292068F8A1D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59DAE4-2AD6-4A04-8014-ED2F3A98BF53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473F10-C37A-46EB-8DFF-B8974A33EA5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5EA560-7C71-4CFC-9A74-4976435DFB8A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9815B4-3ACA-4922-A029-6FC2D0E2B19B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3C0B3D-18A0-4F8C-8C79-AA074731BF9F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CD205E-ED1B-44AE-A282-F51AF100BE2F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CF0B86-E1EE-47B3-96B2-C7E09FFC7A71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573722-EB25-4533-AB64-ED9CD5D42C19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D7D244-62A9-4BEA-80BD-B312BA00114C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353FF3-ED5A-41E3-B69A-800036F69E4B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6DD949-75F7-4055-8BC3-E07F2C6F2F07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10067C-CA45-4C35-A897-BF0414A76BDB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102CD7-D312-4B26-9AD7-1217BFB051C9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9A3267-4E56-4360-BC2A-F5EDC994A287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E:\My Pictures\UN Logos\logoneg_pantone660-no-frame.jpg"/>
          <p:cNvPicPr>
            <a:picLocks noChangeAspect="1" noChangeArrowheads="1"/>
          </p:cNvPicPr>
          <p:nvPr userDrawn="1"/>
        </p:nvPicPr>
        <p:blipFill rotWithShape="1">
          <a:blip r:embed="rId2">
            <a:duotone>
              <a:schemeClr val="bg2">
                <a:shade val="45000"/>
                <a:satMod val="135000"/>
              </a:schemeClr>
              <a:prstClr val="white"/>
            </a:duotone>
            <a:extLst>
              <a:ext uri="{BEBA8EAE-BF5A-486C-A8C5-ECC9F3942E4B}"/>
              <a:ext uri="{28A0092B-C50C-407E-A947-70E740481C1C}"/>
            </a:extLst>
          </a:blip>
          <a:srcRect l="43602" b="25123"/>
          <a:stretch/>
        </p:blipFill>
        <p:spPr bwMode="auto">
          <a:xfrm>
            <a:off x="0" y="1997825"/>
            <a:ext cx="4384035" cy="4846612"/>
          </a:xfrm>
          <a:prstGeom prst="rect">
            <a:avLst/>
          </a:prstGeom>
          <a:noFill/>
          <a:extLst>
            <a:ext uri="{909E8E84-426E-40DD-AFC4-6F175D3DCCD1}"/>
          </a:extLst>
        </p:spPr>
      </p:pic>
      <p:pic>
        <p:nvPicPr>
          <p:cNvPr id="3" name="Picture 4" descr="E:\My Pictures\UN Logos\Copy of Logo_UNSSC_pantone_660.jpg"/>
          <p:cNvPicPr>
            <a:picLocks noChangeAspect="1" noChangeArrowheads="1"/>
          </p:cNvPicPr>
          <p:nvPr userDrawn="1"/>
        </p:nvPicPr>
        <p:blipFill>
          <a:blip r:embed="rId3"/>
          <a:srcRect/>
          <a:stretch>
            <a:fillRect/>
          </a:stretch>
        </p:blipFill>
        <p:spPr bwMode="auto">
          <a:xfrm>
            <a:off x="179388" y="188913"/>
            <a:ext cx="1152525" cy="1152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BFA16A-8557-46D0-9F00-1418F5E17CCC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3A91D1-DB4E-4761-9AA1-B1C657961F4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16F99D-690D-4914-855B-845E83B3FD73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2D7E93-C43F-4335-98B5-9D81B886EBA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A8926-5076-46E3-BAFF-DEA8E5D94596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A0A3E8-AB17-497E-968A-F9C79EAAAF89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GB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89C2FF95-F07D-458D-A41C-CBF2D4286641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FA54B723-012D-4341-A51A-401163E7A47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60" r:id="rId7"/>
    <p:sldLayoutId id="2147483653" r:id="rId8"/>
    <p:sldLayoutId id="2147483652" r:id="rId9"/>
    <p:sldLayoutId id="2147483651" r:id="rId10"/>
    <p:sldLayoutId id="214748365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nssc.org/web1/programmes/rcs/cca_undaf_training_material/teamrcs/show.asp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hrbaportal.org/?page_id=212" TargetMode="External"/><Relationship Id="rId5" Type="http://schemas.openxmlformats.org/officeDocument/2006/relationships/hyperlink" Target="http://www.unssc.org/lk/multilanguage" TargetMode="External"/><Relationship Id="rId4" Type="http://schemas.openxmlformats.org/officeDocument/2006/relationships/hyperlink" Target="http://www.unssc.org/web1/programmes/rcs/cca_undaf_training_material/UNDAF/files" TargetMode="Externa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4"/>
          <p:cNvSpPr>
            <a:spLocks noGrp="1" noChangeArrowheads="1"/>
          </p:cNvSpPr>
          <p:nvPr>
            <p:ph type="ctrTitle" idx="4294967295"/>
          </p:nvPr>
        </p:nvSpPr>
        <p:spPr>
          <a:xfrm>
            <a:off x="900113" y="1125538"/>
            <a:ext cx="7772400" cy="4968875"/>
          </a:xfrm>
        </p:spPr>
        <p:txBody>
          <a:bodyPr/>
          <a:lstStyle/>
          <a:p>
            <a:pPr eaLnBrk="1" hangingPunct="1"/>
            <a:r>
              <a:rPr lang="en-US" b="1" smtClean="0"/>
              <a:t>Support for UNCTs</a:t>
            </a:r>
            <a:br>
              <a:rPr lang="en-US" b="1" smtClean="0"/>
            </a:br>
            <a:r>
              <a:rPr lang="en-US" b="1" smtClean="0"/>
              <a:t/>
            </a:r>
            <a:br>
              <a:rPr lang="en-US" b="1" smtClean="0"/>
            </a:br>
            <a:r>
              <a:rPr lang="en-US" b="1" smtClean="0"/>
              <a:t/>
            </a:r>
            <a:br>
              <a:rPr lang="en-US" b="1" smtClean="0"/>
            </a:br>
            <a:r>
              <a:rPr lang="en-US" b="1" smtClean="0"/>
              <a:t/>
            </a:r>
            <a:br>
              <a:rPr lang="en-US" b="1" smtClean="0"/>
            </a:br>
            <a:r>
              <a:rPr lang="en-US" sz="3200" b="1" smtClean="0"/>
              <a:t>Session 8</a:t>
            </a:r>
            <a:endParaRPr lang="en-CA" sz="3200" b="1" i="1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smtClean="0"/>
              <a:t>Session objectives</a:t>
            </a:r>
          </a:p>
        </p:txBody>
      </p:sp>
      <p:sp>
        <p:nvSpPr>
          <p:cNvPr id="16386" name="Rectangle 3"/>
          <p:cNvSpPr>
            <a:spLocks noGrp="1"/>
          </p:cNvSpPr>
          <p:nvPr>
            <p:ph type="body" idx="4294967295"/>
          </p:nvPr>
        </p:nvSpPr>
        <p:spPr>
          <a:xfrm>
            <a:off x="468313" y="2060575"/>
            <a:ext cx="8229600" cy="4525963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en-US" smtClean="0"/>
              <a:t>- Review the support available to UNCTs to sustain HRBA and RBM to the country programming process</a:t>
            </a:r>
            <a:endParaRPr lang="en-CA" smtClean="0"/>
          </a:p>
          <a:p>
            <a:endParaRPr lang="en-US" smtClean="0"/>
          </a:p>
          <a:p>
            <a:pPr>
              <a:buFont typeface="Arial" charset="0"/>
              <a:buNone/>
            </a:pPr>
            <a:r>
              <a:rPr lang="en-US" smtClean="0"/>
              <a:t>- Discuss ways to tailor available support to the agreed next steps</a:t>
            </a:r>
            <a:endParaRPr lang="en-CA" smtClean="0"/>
          </a:p>
          <a:p>
            <a:endParaRPr lang="en-US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684213" y="0"/>
            <a:ext cx="7772400" cy="1143000"/>
          </a:xfrm>
        </p:spPr>
        <p:txBody>
          <a:bodyPr/>
          <a:lstStyle/>
          <a:p>
            <a:r>
              <a:rPr lang="en-CA" smtClean="0"/>
              <a:t>Learning Support</a:t>
            </a:r>
          </a:p>
        </p:txBody>
      </p:sp>
      <p:sp>
        <p:nvSpPr>
          <p:cNvPr id="17410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84213" y="1700213"/>
            <a:ext cx="7772400" cy="4968875"/>
          </a:xfrm>
        </p:spPr>
        <p:txBody>
          <a:bodyPr/>
          <a:lstStyle/>
          <a:p>
            <a:pPr>
              <a:spcBef>
                <a:spcPct val="40000"/>
              </a:spcBef>
            </a:pPr>
            <a:r>
              <a:rPr lang="en-CA" sz="2400" smtClean="0"/>
              <a:t>Technical support from Regional UNDG Teams</a:t>
            </a:r>
          </a:p>
          <a:p>
            <a:pPr>
              <a:spcBef>
                <a:spcPct val="40000"/>
              </a:spcBef>
            </a:pPr>
            <a:r>
              <a:rPr lang="en-CA" sz="2400" smtClean="0"/>
              <a:t>UNSSC Facilitation support for Strategic Planning Retreat</a:t>
            </a:r>
          </a:p>
          <a:p>
            <a:pPr>
              <a:spcBef>
                <a:spcPct val="40000"/>
              </a:spcBef>
            </a:pPr>
            <a:r>
              <a:rPr lang="en-CA" sz="2400" smtClean="0"/>
              <a:t>UNSSC Regional training workshops on HRBA-RBM (</a:t>
            </a:r>
            <a:r>
              <a:rPr lang="en-CA" sz="2400" i="1" smtClean="0"/>
              <a:t>fee paying</a:t>
            </a:r>
            <a:r>
              <a:rPr lang="en-CA" sz="2400" smtClean="0"/>
              <a:t>)</a:t>
            </a:r>
          </a:p>
          <a:p>
            <a:pPr>
              <a:spcBef>
                <a:spcPct val="40000"/>
              </a:spcBef>
            </a:pPr>
            <a:r>
              <a:rPr lang="en-CA" sz="2400" smtClean="0"/>
              <a:t>Off-site support for HRBA-RBM training at country level with partners</a:t>
            </a:r>
          </a:p>
          <a:p>
            <a:pPr>
              <a:spcBef>
                <a:spcPct val="40000"/>
              </a:spcBef>
            </a:pPr>
            <a:r>
              <a:rPr lang="en-CA" sz="2400" smtClean="0">
                <a:hlinkClick r:id="rId3"/>
              </a:rPr>
              <a:t>Learning materials</a:t>
            </a:r>
            <a:endParaRPr lang="en-CA" sz="2400" smtClean="0"/>
          </a:p>
          <a:p>
            <a:pPr>
              <a:spcBef>
                <a:spcPct val="40000"/>
              </a:spcBef>
            </a:pPr>
            <a:r>
              <a:rPr lang="en-CA" sz="2400" smtClean="0">
                <a:hlinkClick r:id="rId4"/>
              </a:rPr>
              <a:t>On-line Results Matrix</a:t>
            </a:r>
            <a:endParaRPr lang="en-CA" sz="2400" smtClean="0"/>
          </a:p>
          <a:p>
            <a:pPr>
              <a:spcBef>
                <a:spcPct val="40000"/>
              </a:spcBef>
            </a:pPr>
            <a:r>
              <a:rPr lang="en-CA" sz="2400" smtClean="0">
                <a:hlinkClick r:id="rId5"/>
              </a:rPr>
              <a:t>E-Learning kit on UN Country Programming Processes</a:t>
            </a:r>
            <a:endParaRPr lang="en-CA" sz="2400" smtClean="0"/>
          </a:p>
          <a:p>
            <a:pPr>
              <a:spcBef>
                <a:spcPct val="40000"/>
              </a:spcBef>
            </a:pPr>
            <a:r>
              <a:rPr lang="en-US" sz="2400" smtClean="0">
                <a:hlinkClick r:id="rId6"/>
              </a:rPr>
              <a:t>HRBA Portal – Human Rights Policy Network</a:t>
            </a:r>
            <a:r>
              <a:rPr lang="en-US" sz="2400" smtClean="0"/>
              <a:t> (HuriTALK)</a:t>
            </a:r>
          </a:p>
          <a:p>
            <a:pPr>
              <a:spcBef>
                <a:spcPct val="40000"/>
              </a:spcBef>
              <a:buFont typeface="Arial" charset="0"/>
              <a:buNone/>
            </a:pPr>
            <a:endParaRPr lang="en-CA" sz="24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CA" b="1" smtClean="0"/>
              <a:t>Plenary Reflection</a:t>
            </a:r>
          </a:p>
        </p:txBody>
      </p:sp>
      <p:sp>
        <p:nvSpPr>
          <p:cNvPr id="19458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395288" y="2084388"/>
            <a:ext cx="8229600" cy="2352675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endParaRPr lang="en-GB" smtClean="0"/>
          </a:p>
          <a:p>
            <a:pPr eaLnBrk="1" hangingPunct="1">
              <a:buFont typeface="Arial" charset="0"/>
              <a:buNone/>
            </a:pPr>
            <a:r>
              <a:rPr lang="en-GB" smtClean="0"/>
              <a:t>	How can the UNCT make best use of available support for its next steps and UNDAF process?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2"/>
          <p:cNvSpPr>
            <a:spLocks noGrp="1"/>
          </p:cNvSpPr>
          <p:nvPr>
            <p:ph type="body" idx="4294967295"/>
          </p:nvPr>
        </p:nvSpPr>
        <p:spPr>
          <a:xfrm>
            <a:off x="455613" y="2243138"/>
            <a:ext cx="8229600" cy="2622550"/>
          </a:xfrm>
        </p:spPr>
        <p:txBody>
          <a:bodyPr/>
          <a:lstStyle/>
          <a:p>
            <a:pPr algn="ctr">
              <a:buFont typeface="Arial" charset="0"/>
              <a:buNone/>
            </a:pPr>
            <a:r>
              <a:rPr lang="en-US" sz="5400" b="1" smtClean="0">
                <a:solidFill>
                  <a:srgbClr val="0000FF"/>
                </a:solidFill>
              </a:rPr>
              <a:t>Thank you!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158</Words>
  <Application>Microsoft Office PowerPoint</Application>
  <PresentationFormat>On-screen Show (4:3)</PresentationFormat>
  <Paragraphs>27</Paragraphs>
  <Slides>5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Times New Roman</vt:lpstr>
      <vt:lpstr>Office Theme</vt:lpstr>
      <vt:lpstr>Office Theme</vt:lpstr>
      <vt:lpstr>Support for UNCTs    Session 8</vt:lpstr>
      <vt:lpstr>Session objectives</vt:lpstr>
      <vt:lpstr>Learning Support</vt:lpstr>
      <vt:lpstr>Plenary Reflection</vt:lpstr>
      <vt:lpstr>Slide 5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Miguel Panadero</dc:creator>
  <cp:lastModifiedBy>sandrone</cp:lastModifiedBy>
  <cp:revision>8</cp:revision>
  <dcterms:created xsi:type="dcterms:W3CDTF">2011-03-08T14:42:32Z</dcterms:created>
  <dcterms:modified xsi:type="dcterms:W3CDTF">2011-03-16T17:17:52Z</dcterms:modified>
</cp:coreProperties>
</file>